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7" r:id="rId1"/>
  </p:sldMasterIdLst>
  <p:notesMasterIdLst>
    <p:notesMasterId r:id="rId9"/>
  </p:notesMasterIdLst>
  <p:sldIdLst>
    <p:sldId id="256" r:id="rId2"/>
    <p:sldId id="283" r:id="rId3"/>
    <p:sldId id="282" r:id="rId4"/>
    <p:sldId id="280" r:id="rId5"/>
    <p:sldId id="281" r:id="rId6"/>
    <p:sldId id="284" r:id="rId7"/>
    <p:sldId id="306" r:id="rId8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43"/>
    <p:restoredTop sz="96301"/>
  </p:normalViewPr>
  <p:slideViewPr>
    <p:cSldViewPr snapToGrid="0">
      <p:cViewPr varScale="1">
        <p:scale>
          <a:sx n="122" d="100"/>
          <a:sy n="122" d="100"/>
        </p:scale>
        <p:origin x="21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image1.jpg>
</file>

<file path=ppt/media/image10.gif>
</file>

<file path=ppt/media/image11.gif>
</file>

<file path=ppt/media/image12.png>
</file>

<file path=ppt/media/image13.png>
</file>

<file path=ppt/media/image2.jpg>
</file>

<file path=ppt/media/image3.jpg>
</file>

<file path=ppt/media/image4.png>
</file>

<file path=ppt/media/image5.gif>
</file>

<file path=ppt/media/image6.jpg>
</file>

<file path=ppt/media/image7.gif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D25262-7ADE-304A-B1BB-4A7EDACB30E0}" type="datetimeFigureOut">
              <a:rPr lang="fr-FR" smtClean="0"/>
              <a:t>05/01/2026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B4F984-2469-954B-9FEF-0AD028A2AC3B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228579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fd73b84b59_0_148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fd73b84b59_0_148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gfd73b84b59_0_16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5" name="Google Shape;155;gfd73b84b59_0_16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g10053a9b37a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0" name="Google Shape;390;g10053a9b37a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8" name="Rectangle 7"/>
          <p:cNvSpPr/>
          <p:nvPr/>
        </p:nvSpPr>
        <p:spPr>
          <a:xfrm>
            <a:off x="15" y="6169025"/>
            <a:ext cx="12188825" cy="230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97280" y="4817879"/>
            <a:ext cx="10058400" cy="858753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487335"/>
            <a:ext cx="9824409" cy="0"/>
          </a:xfrm>
          <a:prstGeom prst="line">
            <a:avLst/>
          </a:prstGeom>
          <a:ln w="3810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6" name="Image 1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790"/>
            <a:ext cx="2878667" cy="1046788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85725" y="6490126"/>
            <a:ext cx="7829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Myriad Pro Light" panose="020B0403030403020204" pitchFamily="34" charset="0"/>
                <a:ea typeface="Nothing You Could Do" panose="02000000000000000000" pitchFamily="2" charset="0"/>
              </a:rPr>
              <a:t>Sciences Po Bordeaux - 11 allée Ausone | Domaine universitaire – 33607 Pessac Cedex - www.sciencespobordeaux.fr</a:t>
            </a:r>
          </a:p>
        </p:txBody>
      </p:sp>
      <p:sp>
        <p:nvSpPr>
          <p:cNvPr id="12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85725" y="6169025"/>
            <a:ext cx="7178675" cy="230188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8961204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15" y="6169025"/>
            <a:ext cx="12188825" cy="230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0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85725" y="6169025"/>
            <a:ext cx="7178675" cy="230188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3334122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2302"/>
            <a:ext cx="2628900" cy="5759898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2302"/>
            <a:ext cx="7734300" cy="5759898"/>
          </a:xfrm>
        </p:spPr>
        <p:txBody>
          <a:bodyPr vert="eaVert" lIns="45720" tIns="0" rIns="45720" bIns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pic>
        <p:nvPicPr>
          <p:cNvPr id="9" name="Imag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440958" y="791524"/>
            <a:ext cx="1543050" cy="561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34193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fr-FR" dirty="0"/>
          </a:p>
        </p:txBody>
      </p:sp>
      <p:sp>
        <p:nvSpPr>
          <p:cNvPr id="6" name="Rectangle 5"/>
          <p:cNvSpPr/>
          <p:nvPr/>
        </p:nvSpPr>
        <p:spPr>
          <a:xfrm>
            <a:off x="15" y="6169025"/>
            <a:ext cx="12188825" cy="230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Espace réservé du texte 11"/>
          <p:cNvSpPr txBox="1">
            <a:spLocks/>
          </p:cNvSpPr>
          <p:nvPr/>
        </p:nvSpPr>
        <p:spPr>
          <a:xfrm>
            <a:off x="1" y="6169025"/>
            <a:ext cx="7264400" cy="230188"/>
          </a:xfrm>
          <a:prstGeom prst="rect">
            <a:avLst/>
          </a:prstGeom>
        </p:spPr>
        <p:txBody>
          <a:bodyPr>
            <a:no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11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dirty="0"/>
              <a:t>Modifiez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6043685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1097280" y="446755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10" name="Rectangle 9"/>
          <p:cNvSpPr/>
          <p:nvPr/>
        </p:nvSpPr>
        <p:spPr>
          <a:xfrm>
            <a:off x="15" y="6169025"/>
            <a:ext cx="12188825" cy="230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1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85725" y="6169025"/>
            <a:ext cx="7178675" cy="230188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4296408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re de section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Imag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790"/>
            <a:ext cx="2878667" cy="1046788"/>
          </a:xfrm>
          <a:prstGeom prst="rect">
            <a:avLst/>
          </a:prstGeom>
        </p:spPr>
      </p:pic>
      <p:sp>
        <p:nvSpPr>
          <p:cNvPr id="12" name="ZoneTexte 11"/>
          <p:cNvSpPr txBox="1"/>
          <p:nvPr/>
        </p:nvSpPr>
        <p:spPr>
          <a:xfrm>
            <a:off x="85725" y="6490126"/>
            <a:ext cx="7829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Myriad Pro Light" panose="020B0403030403020204" pitchFamily="34" charset="0"/>
                <a:ea typeface="Nothing You Could Do" panose="02000000000000000000" pitchFamily="2" charset="0"/>
              </a:rPr>
              <a:t>Sciences Po Bordeaux - 11 allée Ausone | Domaine universitaire – 33607 Pessac Cedex - www.sciencespobordeaux.fr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5" y="6169025"/>
            <a:ext cx="12188825" cy="230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6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85725" y="6169025"/>
            <a:ext cx="7178675" cy="230188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17209304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447470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8" y="2252132"/>
            <a:ext cx="4937760" cy="361696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2252131"/>
            <a:ext cx="4937760" cy="361696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15" y="6169025"/>
            <a:ext cx="12188825" cy="230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2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85725" y="6169025"/>
            <a:ext cx="7178675" cy="230188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493014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447469"/>
            <a:ext cx="10058400" cy="1450757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239594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3081584"/>
            <a:ext cx="4937760" cy="2878949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221419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3081584"/>
            <a:ext cx="4937760" cy="287895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13" name="Rectangle 12"/>
          <p:cNvSpPr/>
          <p:nvPr/>
        </p:nvSpPr>
        <p:spPr>
          <a:xfrm>
            <a:off x="15" y="6169025"/>
            <a:ext cx="12188825" cy="230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4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85725" y="6169025"/>
            <a:ext cx="7178675" cy="230188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20114942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8" name="Rectangle 7"/>
          <p:cNvSpPr/>
          <p:nvPr/>
        </p:nvSpPr>
        <p:spPr>
          <a:xfrm>
            <a:off x="15" y="6169025"/>
            <a:ext cx="12188825" cy="230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85725" y="6169025"/>
            <a:ext cx="7178675" cy="230188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3429994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Imag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933" y="78884"/>
            <a:ext cx="1543050" cy="561975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85725" y="6490126"/>
            <a:ext cx="7829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Myriad Pro Light" panose="020B0403030403020204" pitchFamily="34" charset="0"/>
                <a:ea typeface="Nothing You Could Do" panose="02000000000000000000" pitchFamily="2" charset="0"/>
              </a:rPr>
              <a:t>Sciences Po Bordeaux - 11 allée Ausone | Domaine universitaire – 33607 Pessac Cedex - www.sciencespobordeaux.fr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5" y="6169025"/>
            <a:ext cx="12188825" cy="23022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Espace réservé du texte 11"/>
          <p:cNvSpPr>
            <a:spLocks noGrp="1"/>
          </p:cNvSpPr>
          <p:nvPr>
            <p:ph type="body" sz="quarter" idx="10"/>
          </p:nvPr>
        </p:nvSpPr>
        <p:spPr>
          <a:xfrm>
            <a:off x="85725" y="6169025"/>
            <a:ext cx="7178675" cy="230188"/>
          </a:xfrm>
        </p:spPr>
        <p:txBody>
          <a:bodyPr>
            <a:noAutofit/>
          </a:bodyPr>
          <a:lstStyle>
            <a:lvl1pPr>
              <a:defRPr sz="110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fr-FR"/>
              <a:t>Cliquez pour modifier les styles du texte du masque</a:t>
            </a:r>
          </a:p>
        </p:txBody>
      </p:sp>
    </p:spTree>
    <p:extLst>
      <p:ext uri="{BB962C8B-B14F-4D97-AF65-F5344CB8AC3E}">
        <p14:creationId xmlns:p14="http://schemas.microsoft.com/office/powerpoint/2010/main" val="4739563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  <a:prstGeom prst="rect">
            <a:avLst/>
          </a:prstGeo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0124" y="41563"/>
            <a:ext cx="2319839" cy="84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349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645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solidFill>
            <a:schemeClr val="bg2">
              <a:lumMod val="90000"/>
            </a:schemeClr>
          </a:solidFill>
        </p:spPr>
        <p:txBody>
          <a:bodyPr lIns="457200" tIns="45720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4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pic>
        <p:nvPicPr>
          <p:cNvPr id="11" name="Image 1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9791" y="0"/>
            <a:ext cx="2319839" cy="8426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9360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fr-FR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446755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 dirty="0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2167467"/>
            <a:ext cx="10058400" cy="3701627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fr-FR" dirty="0"/>
              <a:t>Modifiez les styles du texte du masque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097280" y="1944220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" name="Image 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853"/>
            <a:ext cx="1619250" cy="590550"/>
          </a:xfrm>
          <a:prstGeom prst="rect">
            <a:avLst/>
          </a:prstGeom>
        </p:spPr>
      </p:pic>
      <p:sp>
        <p:nvSpPr>
          <p:cNvPr id="11" name="ZoneTexte 10"/>
          <p:cNvSpPr txBox="1"/>
          <p:nvPr/>
        </p:nvSpPr>
        <p:spPr>
          <a:xfrm>
            <a:off x="85725" y="6490126"/>
            <a:ext cx="782955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1200" dirty="0">
                <a:solidFill>
                  <a:schemeClr val="bg1"/>
                </a:solidFill>
                <a:latin typeface="Myriad Pro Light" panose="020B0403030403020204" pitchFamily="34" charset="0"/>
                <a:ea typeface="Nothing You Could Do" panose="02000000000000000000" pitchFamily="2" charset="0"/>
              </a:rPr>
              <a:t>Sciences Po Bordeaux - 11 allée Ausone | Domaine universitaire – 33607 Pessac Cedex - www.sciencespobordeaux.fr</a:t>
            </a:r>
          </a:p>
        </p:txBody>
      </p:sp>
    </p:spTree>
    <p:extLst>
      <p:ext uri="{BB962C8B-B14F-4D97-AF65-F5344CB8AC3E}">
        <p14:creationId xmlns:p14="http://schemas.microsoft.com/office/powerpoint/2010/main" val="14652092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8" r:id="rId1"/>
    <p:sldLayoutId id="2147483779" r:id="rId2"/>
    <p:sldLayoutId id="2147483780" r:id="rId3"/>
    <p:sldLayoutId id="2147483781" r:id="rId4"/>
    <p:sldLayoutId id="2147483782" r:id="rId5"/>
    <p:sldLayoutId id="2147483783" r:id="rId6"/>
    <p:sldLayoutId id="2147483784" r:id="rId7"/>
    <p:sldLayoutId id="2147483785" r:id="rId8"/>
    <p:sldLayoutId id="2147483786" r:id="rId9"/>
    <p:sldLayoutId id="2147483787" r:id="rId10"/>
    <p:sldLayoutId id="2147483788" r:id="rId11"/>
    <p:sldLayoutId id="2147483789" r:id="rId12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gif"/><Relationship Id="rId4" Type="http://schemas.openxmlformats.org/officeDocument/2006/relationships/hyperlink" Target="https://xkcd.com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gi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3.png"/><Relationship Id="rId4" Type="http://schemas.openxmlformats.org/officeDocument/2006/relationships/hyperlink" Target="https://mobile.twitter.com/GraphCrimes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694FBA-6A99-BAA4-CA5E-43DA3DDC6F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fr-FR" sz="4800" b="1" dirty="0"/>
              <a:t>Données : Enjeux, collecte et analyse</a:t>
            </a:r>
            <a:br>
              <a:rPr lang="fr-FR" sz="4800" dirty="0"/>
            </a:br>
            <a:r>
              <a:rPr lang="fr-FR" sz="2800" dirty="0"/>
              <a:t>Semestre 2 - Administration de la preuve (données quantitatives)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E6EDEBB6-CA2C-72DE-0A7A-143D16E6B5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fr-FR" dirty="0"/>
              <a:t>DECA 2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92E8670F-F1BD-F679-0858-A8FD92E8EB3C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665564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contenu 1">
            <a:extLst>
              <a:ext uri="{FF2B5EF4-FFF2-40B4-BE49-F238E27FC236}">
                <a16:creationId xmlns:a16="http://schemas.microsoft.com/office/drawing/2014/main" id="{D395F4DF-E988-6B0D-FD48-3BAE65ED38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fr-FR" b="1" dirty="0"/>
              <a:t>Multiplication des données</a:t>
            </a:r>
          </a:p>
          <a:p>
            <a:pPr lvl="1">
              <a:buChar char="-"/>
            </a:pPr>
            <a:r>
              <a:rPr lang="fr-FR" dirty="0"/>
              <a:t>données et traces numériques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fr-FR" b="1" dirty="0"/>
              <a:t>Progrès informatiques et puissance de calcul</a:t>
            </a:r>
          </a:p>
          <a:p>
            <a:pPr lvl="1">
              <a:buChar char="-"/>
            </a:pPr>
            <a:r>
              <a:rPr lang="fr-FR" dirty="0"/>
              <a:t>nouvelles méthodes /outils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fr-FR" b="1" dirty="0"/>
              <a:t>Énorme “</a:t>
            </a:r>
            <a:r>
              <a:rPr lang="fr-FR" b="1" dirty="0" err="1"/>
              <a:t>hype</a:t>
            </a:r>
            <a:r>
              <a:rPr lang="fr-FR" b="1" dirty="0"/>
              <a:t>”</a:t>
            </a:r>
          </a:p>
          <a:p>
            <a:pPr lvl="1">
              <a:buFont typeface="Wingdings" pitchFamily="2" charset="2"/>
              <a:buChar char="§"/>
            </a:pPr>
            <a:r>
              <a:rPr lang="fr-FR" dirty="0"/>
              <a:t>Les data vont nous sauver…</a:t>
            </a:r>
          </a:p>
        </p:txBody>
      </p:sp>
      <p:sp>
        <p:nvSpPr>
          <p:cNvPr id="3" name="Titre 2">
            <a:extLst>
              <a:ext uri="{FF2B5EF4-FFF2-40B4-BE49-F238E27FC236}">
                <a16:creationId xmlns:a16="http://schemas.microsoft.com/office/drawing/2014/main" id="{73E3DCF7-FD35-47E7-01C0-18E7E61E57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Éléments de contexte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05AA1462-3571-9657-6C75-9B71786C85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6" name="Google Shape;78;p15" descr="Analyzing Toy Story Gif By Gif">
            <a:extLst>
              <a:ext uri="{FF2B5EF4-FFF2-40B4-BE49-F238E27FC236}">
                <a16:creationId xmlns:a16="http://schemas.microsoft.com/office/drawing/2014/main" id="{3F3F72A2-4DE4-4DE8-EED3-F8A77FD1C86B}"/>
              </a:ext>
            </a:extLst>
          </p:cNvPr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185873" y="596811"/>
            <a:ext cx="3850301" cy="2751367"/>
          </a:xfrm>
          <a:prstGeom prst="rect">
            <a:avLst/>
          </a:prstGeom>
          <a:noFill/>
          <a:ln>
            <a:noFill/>
          </a:ln>
        </p:spPr>
      </p:pic>
      <p:pic>
        <p:nvPicPr>
          <p:cNvPr id="7" name="Google Shape;265;p42">
            <a:extLst>
              <a:ext uri="{FF2B5EF4-FFF2-40B4-BE49-F238E27FC236}">
                <a16:creationId xmlns:a16="http://schemas.microsoft.com/office/drawing/2014/main" id="{A78D8944-9017-9C0D-795F-48067C7F1023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81990" y="4426527"/>
            <a:ext cx="5102368" cy="1712522"/>
          </a:xfrm>
          <a:prstGeom prst="rect">
            <a:avLst/>
          </a:prstGeom>
          <a:noFill/>
          <a:ln>
            <a:noFill/>
          </a:ln>
        </p:spPr>
      </p:pic>
      <p:sp>
        <p:nvSpPr>
          <p:cNvPr id="8" name="ZoneTexte 7">
            <a:extLst>
              <a:ext uri="{FF2B5EF4-FFF2-40B4-BE49-F238E27FC236}">
                <a16:creationId xmlns:a16="http://schemas.microsoft.com/office/drawing/2014/main" id="{2486C149-8CDA-004B-3331-BEA8827F99BD}"/>
              </a:ext>
            </a:extLst>
          </p:cNvPr>
          <p:cNvSpPr txBox="1"/>
          <p:nvPr/>
        </p:nvSpPr>
        <p:spPr>
          <a:xfrm>
            <a:off x="6458419" y="5098122"/>
            <a:ext cx="928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>
                <a:hlinkClick r:id="rId4"/>
              </a:rPr>
              <a:t>@</a:t>
            </a:r>
            <a:r>
              <a:rPr lang="fr-FR" dirty="0" err="1">
                <a:hlinkClick r:id="rId4"/>
              </a:rPr>
              <a:t>xkcd</a:t>
            </a:r>
            <a:r>
              <a:rPr lang="fr-FR" dirty="0">
                <a:hlinkClick r:id="rId4"/>
              </a:rPr>
              <a:t> </a:t>
            </a:r>
            <a:endParaRPr lang="fr-FR" dirty="0"/>
          </a:p>
        </p:txBody>
      </p:sp>
      <p:pic>
        <p:nvPicPr>
          <p:cNvPr id="9" name="Google Shape;79;p15" descr="Bullshit Detector GIF by Product Hunt">
            <a:extLst>
              <a:ext uri="{FF2B5EF4-FFF2-40B4-BE49-F238E27FC236}">
                <a16:creationId xmlns:a16="http://schemas.microsoft.com/office/drawing/2014/main" id="{49DEB50D-2E9D-D0B9-8786-EB34E4A5C56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8185873" y="3764908"/>
            <a:ext cx="3850301" cy="2104186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41799609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contenu 4">
            <a:extLst>
              <a:ext uri="{FF2B5EF4-FFF2-40B4-BE49-F238E27FC236}">
                <a16:creationId xmlns:a16="http://schemas.microsoft.com/office/drawing/2014/main" id="{5D4C2404-12B2-0DCE-A9A3-3BDCCA0FF4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FR" b="1" dirty="0"/>
              <a:t>Être capable de naviguer dans un monde plein de données</a:t>
            </a:r>
          </a:p>
          <a:p>
            <a:pPr lvl="1">
              <a:buFont typeface="Wingdings" pitchFamily="2" charset="2"/>
              <a:buChar char="§"/>
            </a:pPr>
            <a:r>
              <a:rPr lang="fr-FR" dirty="0"/>
              <a:t>Familiariser à la notion de données</a:t>
            </a:r>
          </a:p>
          <a:p>
            <a:pPr lvl="1">
              <a:buFont typeface="Wingdings" pitchFamily="2" charset="2"/>
              <a:buChar char="§"/>
            </a:pPr>
            <a:r>
              <a:rPr lang="fr-FR" dirty="0"/>
              <a:t>Acquérir les compétences de lecture de tableaux et visualisation des données</a:t>
            </a:r>
          </a:p>
          <a:p>
            <a:pPr lvl="1">
              <a:buFont typeface="Wingdings" pitchFamily="2" charset="2"/>
              <a:buChar char="§"/>
            </a:pPr>
            <a:r>
              <a:rPr lang="fr-FR" dirty="0"/>
              <a:t>-&gt; mieux comprendre les sujets, aide à la décision, etc.</a:t>
            </a:r>
          </a:p>
          <a:p>
            <a:r>
              <a:rPr lang="fr-FR" b="1" dirty="0"/>
              <a:t>Plus long terme :</a:t>
            </a:r>
          </a:p>
          <a:p>
            <a:pPr lvl="1">
              <a:buFont typeface="Wingdings" pitchFamily="2" charset="2"/>
              <a:buChar char="§"/>
            </a:pPr>
            <a:r>
              <a:rPr lang="fr-FR" dirty="0"/>
              <a:t>effets évolutions numériques : renouvellement des objets d’étude et des outils</a:t>
            </a:r>
          </a:p>
          <a:p>
            <a:pPr lvl="1">
              <a:buFont typeface="Wingdings" pitchFamily="2" charset="2"/>
              <a:buChar char="§"/>
            </a:pPr>
            <a:r>
              <a:rPr lang="fr-FR" dirty="0"/>
              <a:t>multiplication des données pouvant faire l’objet d’investigations</a:t>
            </a:r>
          </a:p>
          <a:p>
            <a:pPr lvl="1">
              <a:buFont typeface="Wingdings" pitchFamily="2" charset="2"/>
              <a:buChar char="§"/>
            </a:pPr>
            <a:r>
              <a:rPr lang="fr-FR" dirty="0"/>
              <a:t>capacité des SHS à se saisir des nouveaux outils numériques et les mobiliser (évolution des outils statistiques, renouveau des méthodes quantitatives et qualitatives, etc.)</a:t>
            </a:r>
          </a:p>
          <a:p>
            <a:endParaRPr lang="fr-FR" dirty="0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89703E9B-9B1E-32F7-1837-6D93BAE748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" dirty="0"/>
              <a:t>Pourquoi ?</a:t>
            </a:r>
            <a:endParaRPr lang="fr-FR" dirty="0"/>
          </a:p>
        </p:txBody>
      </p:sp>
      <p:sp>
        <p:nvSpPr>
          <p:cNvPr id="6" name="Espace réservé du texte 5">
            <a:extLst>
              <a:ext uri="{FF2B5EF4-FFF2-40B4-BE49-F238E27FC236}">
                <a16:creationId xmlns:a16="http://schemas.microsoft.com/office/drawing/2014/main" id="{8919816D-FD33-6C28-7675-5C1F6968F3C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6C0B496E-D091-B0D0-561D-8551A62B36E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8900" y="289367"/>
            <a:ext cx="2857500" cy="1371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0101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2EA4DDA6-DF9F-E742-FE9D-8B5018B07DF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43" name="Google Shape;143;p25"/>
          <p:cNvSpPr txBox="1">
            <a:spLocks noGrp="1"/>
          </p:cNvSpPr>
          <p:nvPr>
            <p:ph type="title" idx="4294967295"/>
          </p:nvPr>
        </p:nvSpPr>
        <p:spPr>
          <a:xfrm>
            <a:off x="415640" y="936628"/>
            <a:ext cx="11360150" cy="763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fr" dirty="0"/>
              <a:t>Illustration : ma vie mon œuvre (?)</a:t>
            </a:r>
            <a:endParaRPr dirty="0"/>
          </a:p>
        </p:txBody>
      </p:sp>
      <p:sp>
        <p:nvSpPr>
          <p:cNvPr id="144" name="Google Shape;144;p25"/>
          <p:cNvSpPr txBox="1"/>
          <p:nvPr/>
        </p:nvSpPr>
        <p:spPr>
          <a:xfrm>
            <a:off x="9369600" y="1777634"/>
            <a:ext cx="2406800" cy="15591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fr" sz="2133" b="1" dirty="0">
                <a:latin typeface="Playfair Display"/>
                <a:ea typeface="Playfair Display"/>
                <a:cs typeface="Playfair Display"/>
                <a:sym typeface="Playfair Display"/>
              </a:rPr>
              <a:t>Nouvelles données</a:t>
            </a:r>
            <a:endParaRPr sz="2133" b="1" dirty="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r>
              <a:rPr lang="fr" sz="2133" dirty="0">
                <a:latin typeface="Playfair Display"/>
                <a:ea typeface="Playfair Display"/>
                <a:cs typeface="Playfair Display"/>
                <a:sym typeface="Playfair Display"/>
              </a:rPr>
              <a:t>ex : réseaux sociaux</a:t>
            </a:r>
            <a:endParaRPr sz="2133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5" name="Google Shape;145;p25"/>
          <p:cNvSpPr txBox="1"/>
          <p:nvPr/>
        </p:nvSpPr>
        <p:spPr>
          <a:xfrm>
            <a:off x="8661917" y="5104568"/>
            <a:ext cx="3191200" cy="123087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fr" sz="2133" b="1" dirty="0">
                <a:latin typeface="Playfair Display"/>
                <a:ea typeface="Playfair Display"/>
                <a:cs typeface="Playfair Display"/>
                <a:sym typeface="Playfair Display"/>
              </a:rPr>
              <a:t>Objet d’étude</a:t>
            </a:r>
            <a:endParaRPr sz="2133" b="1" dirty="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r>
              <a:rPr lang="fr" sz="2133" dirty="0">
                <a:latin typeface="Playfair Display"/>
                <a:ea typeface="Playfair Display"/>
                <a:cs typeface="Playfair Display"/>
                <a:sym typeface="Playfair Display"/>
              </a:rPr>
              <a:t>IA en médecine</a:t>
            </a:r>
            <a:endParaRPr sz="2133" dirty="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r>
              <a:rPr lang="fr" sz="2133" dirty="0">
                <a:latin typeface="Playfair Display"/>
                <a:ea typeface="Playfair Display"/>
                <a:cs typeface="Playfair Display"/>
                <a:sym typeface="Playfair Display"/>
              </a:rPr>
              <a:t>(Radiologie surtout)</a:t>
            </a:r>
            <a:endParaRPr sz="2133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46" name="Google Shape;146;p25"/>
          <p:cNvSpPr txBox="1"/>
          <p:nvPr/>
        </p:nvSpPr>
        <p:spPr>
          <a:xfrm>
            <a:off x="415600" y="1777634"/>
            <a:ext cx="3594000" cy="22155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pPr>
              <a:buClr>
                <a:schemeClr val="dk2"/>
              </a:buClr>
              <a:buSzPts val="1100"/>
            </a:pPr>
            <a:r>
              <a:rPr lang="fr" sz="2133" b="1" dirty="0">
                <a:latin typeface="Playfair Display"/>
                <a:ea typeface="Playfair Display"/>
                <a:cs typeface="Playfair Display"/>
                <a:sym typeface="Playfair Display"/>
              </a:rPr>
              <a:t>Méthodes</a:t>
            </a:r>
            <a:endParaRPr sz="2133" b="1" dirty="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r>
              <a:rPr lang="fr" sz="2133" dirty="0">
                <a:latin typeface="Playfair Display"/>
                <a:ea typeface="Playfair Display"/>
                <a:cs typeface="Playfair Display"/>
                <a:sym typeface="Playfair Display"/>
              </a:rPr>
              <a:t>stat, approche quanti+ </a:t>
            </a:r>
            <a:r>
              <a:rPr lang="fr" sz="2133" dirty="0" err="1">
                <a:latin typeface="Playfair Display"/>
                <a:ea typeface="Playfair Display"/>
                <a:cs typeface="Playfair Display"/>
                <a:sym typeface="Playfair Display"/>
              </a:rPr>
              <a:t>quali</a:t>
            </a:r>
            <a:r>
              <a:rPr lang="fr" sz="2133" dirty="0">
                <a:latin typeface="Playfair Display"/>
                <a:ea typeface="Playfair Display"/>
                <a:cs typeface="Playfair Display"/>
                <a:sym typeface="Playfair Display"/>
              </a:rPr>
              <a:t> (des choses récentes, d’autres plus anciennes)</a:t>
            </a:r>
            <a:endParaRPr sz="2133" dirty="0">
              <a:latin typeface="Playfair Display"/>
              <a:ea typeface="Playfair Display"/>
              <a:cs typeface="Playfair Display"/>
              <a:sym typeface="Playfair Display"/>
            </a:endParaRPr>
          </a:p>
          <a:p>
            <a:r>
              <a:rPr lang="fr" sz="2133" dirty="0">
                <a:latin typeface="Playfair Display"/>
                <a:ea typeface="Playfair Display"/>
                <a:cs typeface="Playfair Display"/>
                <a:sym typeface="Playfair Display"/>
              </a:rPr>
              <a:t>ex : </a:t>
            </a:r>
            <a:r>
              <a:rPr lang="fr" sz="2133" dirty="0" err="1">
                <a:latin typeface="Playfair Display"/>
                <a:ea typeface="Playfair Display"/>
                <a:cs typeface="Playfair Display"/>
                <a:sym typeface="Playfair Display"/>
              </a:rPr>
              <a:t>webscraping</a:t>
            </a:r>
            <a:r>
              <a:rPr lang="fr" sz="2133" dirty="0">
                <a:latin typeface="Playfair Display"/>
                <a:ea typeface="Playfair Display"/>
                <a:cs typeface="Playfair Display"/>
                <a:sym typeface="Playfair Display"/>
              </a:rPr>
              <a:t>, ML, NLP, etc.</a:t>
            </a:r>
            <a:endParaRPr sz="2133" dirty="0"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pic>
        <p:nvPicPr>
          <p:cNvPr id="147" name="Google Shape;14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98984" y="2152584"/>
            <a:ext cx="3594000" cy="2552800"/>
          </a:xfrm>
          <a:prstGeom prst="round2SameRect">
            <a:avLst>
              <a:gd name="adj1" fmla="val 16667"/>
              <a:gd name="adj2" fmla="val 0"/>
            </a:avLst>
          </a:prstGeom>
          <a:noFill/>
          <a:ln>
            <a:noFill/>
          </a:ln>
        </p:spPr>
      </p:pic>
      <p:cxnSp>
        <p:nvCxnSpPr>
          <p:cNvPr id="148" name="Google Shape;148;p25"/>
          <p:cNvCxnSpPr>
            <a:endCxn id="144" idx="1"/>
          </p:cNvCxnSpPr>
          <p:nvPr/>
        </p:nvCxnSpPr>
        <p:spPr>
          <a:xfrm flipV="1">
            <a:off x="7915200" y="2557186"/>
            <a:ext cx="1454400" cy="299248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9" name="Google Shape;149;p25"/>
          <p:cNvCxnSpPr/>
          <p:nvPr/>
        </p:nvCxnSpPr>
        <p:spPr>
          <a:xfrm>
            <a:off x="2901467" y="3626833"/>
            <a:ext cx="1397600" cy="584400"/>
          </a:xfrm>
          <a:prstGeom prst="curvedConnector3">
            <a:avLst>
              <a:gd name="adj1" fmla="val 60158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0" name="Google Shape;150;p25"/>
          <p:cNvCxnSpPr>
            <a:cxnSpLocks/>
          </p:cNvCxnSpPr>
          <p:nvPr/>
        </p:nvCxnSpPr>
        <p:spPr>
          <a:xfrm>
            <a:off x="7585116" y="4705384"/>
            <a:ext cx="1076801" cy="1033838"/>
          </a:xfrm>
          <a:prstGeom prst="curvedConnector3">
            <a:avLst>
              <a:gd name="adj1" fmla="val 50000"/>
            </a:avLst>
          </a:prstGeom>
          <a:noFill/>
          <a:ln w="38100" cap="flat" cmpd="sng">
            <a:solidFill>
              <a:schemeClr val="dk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51" name="Google Shape;151;p25"/>
          <p:cNvCxnSpPr>
            <a:cxnSpLocks/>
          </p:cNvCxnSpPr>
          <p:nvPr/>
        </p:nvCxnSpPr>
        <p:spPr>
          <a:xfrm flipH="1">
            <a:off x="2746251" y="4680503"/>
            <a:ext cx="1530517" cy="745301"/>
          </a:xfrm>
          <a:prstGeom prst="straightConnector1">
            <a:avLst/>
          </a:prstGeom>
          <a:noFill/>
          <a:ln w="9525" cap="flat" cmpd="sng">
            <a:solidFill>
              <a:schemeClr val="accent4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52" name="Google Shape;152;p25"/>
          <p:cNvSpPr txBox="1"/>
          <p:nvPr/>
        </p:nvSpPr>
        <p:spPr>
          <a:xfrm>
            <a:off x="551467" y="5278221"/>
            <a:ext cx="5128400" cy="9848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121900" tIns="121900" rIns="121900" bIns="121900" anchor="t" anchorCtr="0">
            <a:spAutoFit/>
          </a:bodyPr>
          <a:lstStyle/>
          <a:p>
            <a:r>
              <a:rPr lang="fr" sz="2400" dirty="0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#aventure #dynamique #c’</a:t>
            </a:r>
            <a:r>
              <a:rPr lang="fr" sz="2400" dirty="0" err="1">
                <a:solidFill>
                  <a:schemeClr val="accent4"/>
                </a:solidFill>
                <a:latin typeface="Playfair Display"/>
                <a:ea typeface="Playfair Display"/>
                <a:cs typeface="Playfair Display"/>
                <a:sym typeface="Playfair Display"/>
              </a:rPr>
              <a:t>estlematin</a:t>
            </a:r>
            <a:endParaRPr sz="2400" dirty="0">
              <a:solidFill>
                <a:schemeClr val="accent4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A5EC0960-A389-F650-2687-36DDDD7B11B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157" name="Google Shape;157;p26"/>
          <p:cNvSpPr txBox="1">
            <a:spLocks noGrp="1"/>
          </p:cNvSpPr>
          <p:nvPr>
            <p:ph type="title" idx="4294967295"/>
          </p:nvPr>
        </p:nvSpPr>
        <p:spPr>
          <a:xfrm>
            <a:off x="436422" y="915846"/>
            <a:ext cx="11360150" cy="763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 fontScale="90000"/>
          </a:bodyPr>
          <a:lstStyle/>
          <a:p>
            <a:r>
              <a:rPr lang="fr" dirty="0"/>
              <a:t>Nota bene : je code comme une brouette</a:t>
            </a:r>
            <a:endParaRPr dirty="0"/>
          </a:p>
        </p:txBody>
      </p:sp>
      <p:pic>
        <p:nvPicPr>
          <p:cNvPr id="158" name="Google Shape;158;p26" descr="double keyboard hacking GIF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28300" y="2155767"/>
            <a:ext cx="5116800" cy="3840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6" descr="Cat Reaction GIF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5600" y="2155767"/>
            <a:ext cx="3840000" cy="3840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re 2">
            <a:extLst>
              <a:ext uri="{FF2B5EF4-FFF2-40B4-BE49-F238E27FC236}">
                <a16:creationId xmlns:a16="http://schemas.microsoft.com/office/drawing/2014/main" id="{5A27ED0B-8FD2-E88A-733F-88CD98A96C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Tour de table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7E72443E-167A-E103-2DDC-4B3A579C42C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Aller sur le cours </a:t>
            </a:r>
            <a:r>
              <a:rPr lang="fr-FR" dirty="0" err="1"/>
              <a:t>moodle</a:t>
            </a:r>
            <a:r>
              <a:rPr lang="fr-FR" dirty="0"/>
              <a:t> (ça vous obligera à vous inscrire)</a:t>
            </a:r>
          </a:p>
          <a:p>
            <a:r>
              <a:rPr lang="fr-FR" dirty="0"/>
              <a:t>Dans la séance 1, aller sur le </a:t>
            </a:r>
            <a:r>
              <a:rPr lang="fr-FR" dirty="0" err="1"/>
              <a:t>wooclap</a:t>
            </a:r>
            <a:endParaRPr lang="fr-FR" dirty="0"/>
          </a:p>
          <a:p>
            <a:r>
              <a:rPr lang="fr-FR" dirty="0"/>
              <a:t>Saisir 2-3 mots clés qui vous viennent à l’esprit quand on dit « quanti / stat ».</a:t>
            </a:r>
          </a:p>
          <a:p>
            <a:pPr marL="0" indent="0">
              <a:buNone/>
            </a:pPr>
            <a:r>
              <a:rPr lang="fr-FR" dirty="0"/>
              <a:t> En discuter ensemble !</a:t>
            </a:r>
          </a:p>
          <a:p>
            <a:pPr marL="0" indent="0">
              <a:buNone/>
            </a:pPr>
            <a:endParaRPr lang="fr-FR" dirty="0"/>
          </a:p>
          <a:p>
            <a:pPr marL="0" indent="0">
              <a:buNone/>
            </a:pPr>
            <a:endParaRPr lang="fr-FR" dirty="0"/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1BF7D7D6-CFDC-1ED4-A39D-B8AE7BB2B13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fr-FR" dirty="0"/>
              <a:t>WOOCLAP</a:t>
            </a:r>
          </a:p>
        </p:txBody>
      </p:sp>
    </p:spTree>
    <p:extLst>
      <p:ext uri="{BB962C8B-B14F-4D97-AF65-F5344CB8AC3E}">
        <p14:creationId xmlns:p14="http://schemas.microsoft.com/office/powerpoint/2010/main" val="27675023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exte 1">
            <a:extLst>
              <a:ext uri="{FF2B5EF4-FFF2-40B4-BE49-F238E27FC236}">
                <a16:creationId xmlns:a16="http://schemas.microsoft.com/office/drawing/2014/main" id="{84F23BCB-6A2C-44F2-20D8-355F93AC9CF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392" name="Google Shape;392;p63"/>
          <p:cNvSpPr txBox="1">
            <a:spLocks noGrp="1"/>
          </p:cNvSpPr>
          <p:nvPr>
            <p:ph type="title" idx="4294967295"/>
          </p:nvPr>
        </p:nvSpPr>
        <p:spPr>
          <a:xfrm>
            <a:off x="710503" y="458787"/>
            <a:ext cx="3667991" cy="763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fr-FR" sz="4000" dirty="0"/>
              <a:t>J’ai du bon data</a:t>
            </a:r>
          </a:p>
        </p:txBody>
      </p:sp>
      <p:pic>
        <p:nvPicPr>
          <p:cNvPr id="393" name="Google Shape;393;p6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1389" y="1039547"/>
            <a:ext cx="4666221" cy="5094633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ZoneTexte 2">
            <a:extLst>
              <a:ext uri="{FF2B5EF4-FFF2-40B4-BE49-F238E27FC236}">
                <a16:creationId xmlns:a16="http://schemas.microsoft.com/office/drawing/2014/main" id="{3A2C648D-A3A1-B0BF-563F-C15AD3BFD34C}"/>
              </a:ext>
            </a:extLst>
          </p:cNvPr>
          <p:cNvSpPr txBox="1"/>
          <p:nvPr/>
        </p:nvSpPr>
        <p:spPr>
          <a:xfrm>
            <a:off x="7105112" y="5437469"/>
            <a:ext cx="3906711" cy="7489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indent="0">
              <a:spcBef>
                <a:spcPts val="800"/>
              </a:spcBef>
              <a:buNone/>
            </a:pPr>
            <a:r>
              <a:rPr lang="fr-FR" dirty="0"/>
              <a:t>Voir aussi @</a:t>
            </a:r>
            <a:r>
              <a:rPr lang="fr-FR" dirty="0" err="1"/>
              <a:t>GraphCrimes</a:t>
            </a:r>
            <a:endParaRPr lang="fr-FR" dirty="0"/>
          </a:p>
          <a:p>
            <a:pPr indent="-431789">
              <a:spcBef>
                <a:spcPts val="800"/>
              </a:spcBef>
              <a:buSzPts val="1500"/>
              <a:buChar char="-"/>
            </a:pPr>
            <a:r>
              <a:rPr lang="fr-FR" u="sng" dirty="0">
                <a:solidFill>
                  <a:schemeClr val="hlink"/>
                </a:solidFill>
                <a:hlinkClick r:id="rId4"/>
              </a:rPr>
              <a:t>https://twitter.com/GraphCrimes</a:t>
            </a:r>
            <a:endParaRPr lang="fr-FR" dirty="0"/>
          </a:p>
        </p:txBody>
      </p:sp>
      <p:pic>
        <p:nvPicPr>
          <p:cNvPr id="4" name="Google Shape;402;p64">
            <a:extLst>
              <a:ext uri="{FF2B5EF4-FFF2-40B4-BE49-F238E27FC236}">
                <a16:creationId xmlns:a16="http://schemas.microsoft.com/office/drawing/2014/main" id="{E1F9CA07-DE20-40AD-5D33-9F3451657403}"/>
              </a:ext>
            </a:extLst>
          </p:cNvPr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081821" y="1357313"/>
            <a:ext cx="7016963" cy="386733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392;p63">
            <a:extLst>
              <a:ext uri="{FF2B5EF4-FFF2-40B4-BE49-F238E27FC236}">
                <a16:creationId xmlns:a16="http://schemas.microsoft.com/office/drawing/2014/main" id="{2CB25476-772F-FCE4-1C4D-1975E1746266}"/>
              </a:ext>
            </a:extLst>
          </p:cNvPr>
          <p:cNvSpPr txBox="1">
            <a:spLocks/>
          </p:cNvSpPr>
          <p:nvPr/>
        </p:nvSpPr>
        <p:spPr>
          <a:xfrm>
            <a:off x="6854539" y="671608"/>
            <a:ext cx="3667991" cy="76358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sz="4800" kern="1200" spc="-50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fr-FR" sz="4000" dirty="0"/>
              <a:t>Moins bien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cpobdx">
  <a:themeElements>
    <a:clrScheme name="Personnalisé 2">
      <a:dk1>
        <a:sysClr val="windowText" lastClr="000000"/>
      </a:dk1>
      <a:lt1>
        <a:sysClr val="window" lastClr="FFFFFF"/>
      </a:lt1>
      <a:dk2>
        <a:srgbClr val="039FA0"/>
      </a:dk2>
      <a:lt2>
        <a:srgbClr val="E2DFCC"/>
      </a:lt2>
      <a:accent1>
        <a:srgbClr val="FF0000"/>
      </a:accent1>
      <a:accent2>
        <a:srgbClr val="C00000"/>
      </a:accent2>
      <a:accent3>
        <a:srgbClr val="FCAE3B"/>
      </a:accent3>
      <a:accent4>
        <a:srgbClr val="000000"/>
      </a:accent4>
      <a:accent5>
        <a:srgbClr val="002060"/>
      </a:accent5>
      <a:accent6>
        <a:srgbClr val="0070C0"/>
      </a:accent6>
      <a:hlink>
        <a:srgbClr val="44C1A3"/>
      </a:hlink>
      <a:folHlink>
        <a:srgbClr val="44C1A3"/>
      </a:folHlink>
    </a:clrScheme>
    <a:fontScheme name="Personnalisé 1">
      <a:majorFont>
        <a:latin typeface="Bitter"/>
        <a:ea typeface=""/>
        <a:cs typeface=""/>
      </a:majorFont>
      <a:minorFont>
        <a:latin typeface="Myriad Pro"/>
        <a:ea typeface=""/>
        <a:cs typeface=""/>
      </a:minorFont>
    </a:fontScheme>
    <a:fmtScheme name="Rétrospective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cpobdx" id="{624C7554-4FFD-964C-9987-67702766A9BB}" vid="{54BDD8AB-0C7C-AC43-A001-E078F96B8E5E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Scpobdx</Template>
  <TotalTime>347</TotalTime>
  <Words>272</Words>
  <Application>Microsoft Macintosh PowerPoint</Application>
  <PresentationFormat>Grand écran</PresentationFormat>
  <Paragraphs>40</Paragraphs>
  <Slides>7</Slides>
  <Notes>3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7</vt:i4>
      </vt:variant>
    </vt:vector>
  </HeadingPairs>
  <TitlesOfParts>
    <vt:vector size="15" baseType="lpstr">
      <vt:lpstr>Aptos</vt:lpstr>
      <vt:lpstr>Bitter</vt:lpstr>
      <vt:lpstr>Calibri</vt:lpstr>
      <vt:lpstr>Myriad Pro</vt:lpstr>
      <vt:lpstr>Myriad Pro Light</vt:lpstr>
      <vt:lpstr>Playfair Display</vt:lpstr>
      <vt:lpstr>Wingdings</vt:lpstr>
      <vt:lpstr>Scpobdx</vt:lpstr>
      <vt:lpstr>Données : Enjeux, collecte et analyse Semestre 2 - Administration de la preuve (données quantitatives)</vt:lpstr>
      <vt:lpstr>Éléments de contexte</vt:lpstr>
      <vt:lpstr>Pourquoi ?</vt:lpstr>
      <vt:lpstr>Illustration : ma vie mon œuvre (?)</vt:lpstr>
      <vt:lpstr>Nota bene : je code comme une brouette</vt:lpstr>
      <vt:lpstr>Tour de table</vt:lpstr>
      <vt:lpstr>J’ai du bon data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Données : Enjeux, collecte et analyse S2 - Administration de la preuve (données quantitatives)</dc:title>
  <dc:creator>Léo Mignot</dc:creator>
  <cp:lastModifiedBy>Léo Mignot</cp:lastModifiedBy>
  <cp:revision>10</cp:revision>
  <dcterms:created xsi:type="dcterms:W3CDTF">2024-01-15T14:35:58Z</dcterms:created>
  <dcterms:modified xsi:type="dcterms:W3CDTF">2026-01-05T08:43:13Z</dcterms:modified>
</cp:coreProperties>
</file>

<file path=docProps/thumbnail.jpeg>
</file>